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Expand: if we are just matching pictures pixel to pixel, then the first cat photo, but with one pixel blacked out, would also get “No idea”.</a:t>
            </a:r>
          </a:p>
          <a:p>
            <a:pPr/>
            <a:r>
              <a:t>We want the computer to recognize something common to cats, as opposed to common to dogs.</a:t>
            </a:r>
          </a:p>
          <a:p>
            <a:pPr/>
            <a:r>
              <a:t>Some more hidden assumptions: we can expect to recognize only common traits that are evident from photos.</a:t>
            </a:r>
          </a:p>
          <a:p>
            <a:pPr/>
            <a:r>
              <a:t>We expect learning “cats” vs. “dogs”, maybe “old cats” vs. “young cats” etc.</a:t>
            </a:r>
          </a:p>
          <a:p>
            <a:pPr/>
            <a:r>
              <a:t>But for instance, can we expect to learn “Cats owned by women” vs. “Cats owned by men”?</a:t>
            </a:r>
          </a:p>
          <a:p>
            <a:pPr/>
            <a:r>
              <a:t>Or, “German cats” vs. “Belgian cats”?</a:t>
            </a:r>
          </a:p>
          <a:p>
            <a:pPr/>
            <a:r>
              <a:t>Can you start describing how you discriminate between cats and dogs?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Feedforward signal propagation is just one possible architecture, but currently it is the most popular.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It is possible in principle to treat the whole neural network as a unit, and calculate the gradient vector of the weight matrix;</a:t>
            </a:r>
          </a:p>
          <a:p>
            <a:pPr/>
            <a:r>
              <a:t>but probably nobody does that.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Explain:</a:t>
            </a:r>
          </a:p>
          <a:p>
            <a:pPr/>
            <a:r>
              <a:t>First we calculate the output layer weight gradients w.r.t. the error (either single sample or batch).</a:t>
            </a:r>
          </a:p>
          <a:p>
            <a:pPr/>
            <a:r>
              <a:t>Then we calculate the gradients in the preceding layer, using the weight differences in the output layer.</a:t>
            </a:r>
          </a:p>
          <a:p>
            <a:pPr/>
            <a:r>
              <a:t>This way, we work backwards to the input layer.</a:t>
            </a:r>
          </a:p>
          <a:p>
            <a:pPr/>
          </a:p>
          <a:p>
            <a:pPr/>
            <a:r>
              <a:t>Intuitively:</a:t>
            </a:r>
          </a:p>
          <a:p>
            <a:pPr/>
            <a:r>
              <a:t>The update of the output layer tries to reduce the output error.</a:t>
            </a:r>
          </a:p>
          <a:p>
            <a:pPr/>
            <a:r>
              <a:t>“If the weights here were w+dw instead of w, the error would have been less”</a:t>
            </a:r>
          </a:p>
          <a:p>
            <a:pPr/>
          </a:p>
          <a:p>
            <a:pPr/>
            <a:r>
              <a:t>The update of the preceding layer tries to reduce the change required in the next layer.</a:t>
            </a:r>
          </a:p>
          <a:p>
            <a:pPr/>
            <a:r>
              <a:t>“If the weights here were w+dw, the input to the next layer would have been such that less change would have been needed to reduce the error”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There are many proposals to set or adjust these meta-parameters heuristically,</a:t>
            </a:r>
          </a:p>
          <a:p>
            <a:pPr/>
            <a:r>
              <a:t>or to estimate their optimal values from the network values and the data.</a:t>
            </a:r>
          </a:p>
          <a:p>
            <a:pPr/>
          </a:p>
          <a:p>
            <a:pPr/>
            <a:r>
              <a:t>Another useful acceleration technique is using line search with each gradient direction.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How does a “Kernel” enable us to create a non-linear separation boundary?</a:t>
            </a:r>
          </a:p>
          <a:p>
            <a:pPr/>
            <a:r>
              <a:t>Consider the possibilities before looking at the cylindrical example.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hyperlink" Target="http://wikibooks.org"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What functions to use?"/>
          <p:cNvSpPr txBox="1"/>
          <p:nvPr>
            <p:ph type="title"/>
          </p:nvPr>
        </p:nvSpPr>
        <p:spPr>
          <a:prstGeom prst="rect">
            <a:avLst/>
          </a:prstGeom>
        </p:spPr>
        <p:txBody>
          <a:bodyPr/>
          <a:lstStyle/>
          <a:p>
            <a:pPr lvl="1"/>
            <a:r>
              <a:t>What functions to use?</a:t>
            </a:r>
          </a:p>
        </p:txBody>
      </p:sp>
      <p:sp>
        <p:nvSpPr>
          <p:cNvPr id="160" name="Traditional regression: use a linear estimate mapping observed inputs to observed outputs…"/>
          <p:cNvSpPr txBox="1"/>
          <p:nvPr>
            <p:ph type="body" idx="1"/>
          </p:nvPr>
        </p:nvSpPr>
        <p:spPr>
          <a:prstGeom prst="rect">
            <a:avLst/>
          </a:prstGeom>
        </p:spPr>
        <p:txBody>
          <a:bodyPr/>
          <a:lstStyle/>
          <a:p>
            <a:pPr/>
            <a:r>
              <a:t>Traditional regression: use a linear estimate mapping observed inputs to observed outputs</a:t>
            </a:r>
          </a:p>
          <a:p>
            <a:pPr/>
            <a:r>
              <a:t>“Learning” for regression: least mean squares</a:t>
            </a:r>
            <a:br/>
          </a:p>
          <a:p>
            <a:pPr/>
            <a:r>
              <a:t>Neural networks: use nonlinear functions with biologically inspired structures</a:t>
            </a:r>
          </a:p>
          <a:p>
            <a:pPr/>
            <a:r>
              <a:t>“Learning” for neural networks: many heuristic procedures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Example: noisy distribution and linear fitting"/>
          <p:cNvSpPr txBox="1"/>
          <p:nvPr>
            <p:ph type="title"/>
          </p:nvPr>
        </p:nvSpPr>
        <p:spPr>
          <a:prstGeom prst="rect">
            <a:avLst/>
          </a:prstGeom>
        </p:spPr>
        <p:txBody>
          <a:bodyPr/>
          <a:lstStyle/>
          <a:p>
            <a:pPr/>
            <a:r>
              <a:t>Example: noisy distribution and linear fitting</a:t>
            </a:r>
          </a:p>
        </p:txBody>
      </p:sp>
      <p:pic>
        <p:nvPicPr>
          <p:cNvPr id="164" name="Picture Placeholder 2" descr="Picture Placeholder 2"/>
          <p:cNvPicPr>
            <a:picLocks noChangeAspect="1"/>
          </p:cNvPicPr>
          <p:nvPr>
            <p:ph type="pic" idx="13"/>
          </p:nvPr>
        </p:nvPicPr>
        <p:blipFill>
          <a:blip r:embed="rId2">
            <a:extLst/>
          </a:blip>
          <a:srcRect l="6270" t="0" r="1788" b="0"/>
          <a:stretch>
            <a:fillRect/>
          </a:stretch>
        </p:blipFill>
        <p:spPr>
          <a:xfrm>
            <a:off x="1792288" y="830255"/>
            <a:ext cx="5486401" cy="3679840"/>
          </a:xfrm>
          <a:prstGeom prst="rect">
            <a:avLst/>
          </a:prstGeom>
        </p:spPr>
      </p:pic>
      <p:sp>
        <p:nvSpPr>
          <p:cNvPr id="165" name="Body"/>
          <p:cNvSpPr txBox="1"/>
          <p:nvPr>
            <p:ph type="body" sz="quarter" idx="1"/>
          </p:nvPr>
        </p:nvSpPr>
        <p:spPr>
          <a:prstGeom prst="rect">
            <a:avLst/>
          </a:prstGeom>
        </p:spPr>
        <p:txBody>
          <a:bodyPr/>
          <a:lstStyle/>
          <a:p>
            <a:pPr/>
          </a:p>
        </p:txBody>
      </p:sp>
      <p:sp>
        <p:nvSpPr>
          <p:cNvPr id="166" name="Wolfram Research, Inc., Mathematica, Version 11.3, Champaign, IL (2018)."/>
          <p:cNvSpPr txBox="1"/>
          <p:nvPr/>
        </p:nvSpPr>
        <p:spPr>
          <a:xfrm>
            <a:off x="1068291" y="594021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Prediction and confidence interval"/>
          <p:cNvSpPr txBox="1"/>
          <p:nvPr>
            <p:ph type="title"/>
          </p:nvPr>
        </p:nvSpPr>
        <p:spPr>
          <a:prstGeom prst="rect">
            <a:avLst/>
          </a:prstGeom>
        </p:spPr>
        <p:txBody>
          <a:bodyPr/>
          <a:lstStyle/>
          <a:p>
            <a:pPr/>
            <a:r>
              <a:t>Prediction and confidence interval</a:t>
            </a:r>
          </a:p>
        </p:txBody>
      </p:sp>
      <p:pic>
        <p:nvPicPr>
          <p:cNvPr id="169" name="Picture Placeholder 2" descr="Picture Placeholder 2"/>
          <p:cNvPicPr>
            <a:picLocks noChangeAspect="1"/>
          </p:cNvPicPr>
          <p:nvPr>
            <p:ph type="pic" idx="13"/>
          </p:nvPr>
        </p:nvPicPr>
        <p:blipFill>
          <a:blip r:embed="rId2">
            <a:extLst/>
          </a:blip>
          <a:srcRect l="877" t="0" r="2168" b="0"/>
          <a:stretch>
            <a:fillRect/>
          </a:stretch>
        </p:blipFill>
        <p:spPr>
          <a:xfrm>
            <a:off x="1792288" y="913600"/>
            <a:ext cx="5486401" cy="3513150"/>
          </a:xfrm>
          <a:prstGeom prst="rect">
            <a:avLst/>
          </a:prstGeom>
        </p:spPr>
      </p:pic>
      <p:sp>
        <p:nvSpPr>
          <p:cNvPr id="170" name="Body"/>
          <p:cNvSpPr txBox="1"/>
          <p:nvPr>
            <p:ph type="body" sz="quarter" idx="1"/>
          </p:nvPr>
        </p:nvSpPr>
        <p:spPr>
          <a:prstGeom prst="rect">
            <a:avLst/>
          </a:prstGeom>
        </p:spPr>
        <p:txBody>
          <a:bodyPr/>
          <a:lstStyle/>
          <a:p>
            <a:pPr/>
          </a:p>
        </p:txBody>
      </p:sp>
      <p:sp>
        <p:nvSpPr>
          <p:cNvPr id="171" name="Wolfram Research, Inc., Mathematica, Version 11.3, Champaign, IL (2018)."/>
          <p:cNvSpPr txBox="1"/>
          <p:nvPr/>
        </p:nvSpPr>
        <p:spPr>
          <a:xfrm>
            <a:off x="678824" y="5889413"/>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One choice: the Multi-Layer Perceptron"/>
          <p:cNvSpPr txBox="1"/>
          <p:nvPr>
            <p:ph type="title"/>
          </p:nvPr>
        </p:nvSpPr>
        <p:spPr>
          <a:prstGeom prst="rect">
            <a:avLst/>
          </a:prstGeom>
        </p:spPr>
        <p:txBody>
          <a:bodyPr/>
          <a:lstStyle/>
          <a:p>
            <a:pPr/>
            <a:r>
              <a:t>One choice: the Multi-Layer Perceptron</a:t>
            </a:r>
          </a:p>
        </p:txBody>
      </p:sp>
      <p:pic>
        <p:nvPicPr>
          <p:cNvPr id="175" name="Picture Placeholder 2" descr="Picture Placeholder 2"/>
          <p:cNvPicPr>
            <a:picLocks noChangeAspect="1"/>
          </p:cNvPicPr>
          <p:nvPr>
            <p:ph type="pic" idx="13"/>
          </p:nvPr>
        </p:nvPicPr>
        <p:blipFill>
          <a:blip r:embed="rId2">
            <a:extLst/>
          </a:blip>
          <a:srcRect l="0" t="8549" r="0" b="8549"/>
          <a:stretch>
            <a:fillRect/>
          </a:stretch>
        </p:blipFill>
        <p:spPr>
          <a:xfrm>
            <a:off x="1792288" y="964555"/>
            <a:ext cx="5486401" cy="3411240"/>
          </a:xfrm>
          <a:prstGeom prst="rect">
            <a:avLst/>
          </a:prstGeom>
        </p:spPr>
      </p:pic>
      <p:sp>
        <p:nvSpPr>
          <p:cNvPr id="176" name="Example with 2 inputs, 1 output, 1 hidden layer…"/>
          <p:cNvSpPr txBox="1"/>
          <p:nvPr>
            <p:ph type="body" sz="quarter" idx="1"/>
          </p:nvPr>
        </p:nvSpPr>
        <p:spPr>
          <a:xfrm>
            <a:off x="1792288" y="5367337"/>
            <a:ext cx="6308882" cy="971614"/>
          </a:xfrm>
          <a:prstGeom prst="rect">
            <a:avLst/>
          </a:prstGeom>
        </p:spPr>
        <p:txBody>
          <a:bodyPr/>
          <a:lstStyle/>
          <a:p>
            <a:pPr/>
            <a:r>
              <a:t>Example with 2 inputs, 1 output, 1 hidden layer</a:t>
            </a:r>
          </a:p>
          <a:p>
            <a:pPr/>
            <a:r>
              <a:t>The lines indicate “connections” or “synapses”</a:t>
            </a:r>
          </a:p>
          <a:p>
            <a:pPr/>
            <a:r>
              <a:t>The circles are the “neurons”, performing a computation shown in the next slide</a:t>
            </a:r>
          </a:p>
        </p:txBody>
      </p:sp>
      <p:pic>
        <p:nvPicPr>
          <p:cNvPr id="177" name="page14image5940128.png" descr="page14image5940128.png"/>
          <p:cNvPicPr>
            <a:picLocks noChangeAspect="1"/>
          </p:cNvPicPr>
          <p:nvPr/>
        </p:nvPicPr>
        <p:blipFill>
          <a:blip r:embed="rId3">
            <a:extLst/>
          </a:blip>
          <a:stretch>
            <a:fillRect/>
          </a:stretch>
        </p:blipFill>
        <p:spPr>
          <a:xfrm>
            <a:off x="1792288" y="955675"/>
            <a:ext cx="5486401" cy="3429000"/>
          </a:xfrm>
          <a:prstGeom prst="rect">
            <a:avLst/>
          </a:prstGeom>
          <a:ln w="12700">
            <a:miter lim="400000"/>
          </a:ln>
        </p:spPr>
      </p:pic>
      <p:sp>
        <p:nvSpPr>
          <p:cNvPr id="178" name="Text"/>
          <p:cNvSpPr txBox="1"/>
          <p:nvPr/>
        </p:nvSpPr>
        <p:spPr>
          <a:xfrm>
            <a:off x="0" y="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9" name="By Dirk Hünniger (Own work) [CC BY 3.0 (http://creativecommons.org/licenses/by/3.0)], via Wikimedia Commons"/>
          <p:cNvSpPr txBox="1"/>
          <p:nvPr/>
        </p:nvSpPr>
        <p:spPr>
          <a:xfrm>
            <a:off x="4195962" y="4475479"/>
            <a:ext cx="46909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By Dirk Hünniger (Own work) [CC BY 3.0 (http://creativecommons.org/licenses/by/3.0)], via Wikimedia Commons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ignal propagation through one neuron"/>
          <p:cNvSpPr txBox="1"/>
          <p:nvPr>
            <p:ph type="title"/>
          </p:nvPr>
        </p:nvSpPr>
        <p:spPr>
          <a:prstGeom prst="rect">
            <a:avLst/>
          </a:prstGeom>
        </p:spPr>
        <p:txBody>
          <a:bodyPr/>
          <a:lstStyle/>
          <a:p>
            <a:pPr/>
            <a:r>
              <a:t>Signal propagation through one neuron</a:t>
            </a:r>
          </a:p>
        </p:txBody>
      </p:sp>
      <p:pic>
        <p:nvPicPr>
          <p:cNvPr id="182" name="Picture Placeholder 2" descr="Picture Placeholder 2"/>
          <p:cNvPicPr>
            <a:picLocks noChangeAspect="1"/>
          </p:cNvPicPr>
          <p:nvPr>
            <p:ph type="pic" idx="13"/>
          </p:nvPr>
        </p:nvPicPr>
        <p:blipFill>
          <a:blip r:embed="rId2">
            <a:extLst/>
          </a:blip>
          <a:srcRect l="0" t="0" r="0" b="0"/>
          <a:stretch>
            <a:fillRect/>
          </a:stretch>
        </p:blipFill>
        <p:spPr>
          <a:xfrm>
            <a:off x="1493416" y="1168024"/>
            <a:ext cx="6157168" cy="3004302"/>
          </a:xfrm>
          <a:prstGeom prst="rect">
            <a:avLst/>
          </a:prstGeom>
        </p:spPr>
      </p:pic>
      <p:sp>
        <p:nvSpPr>
          <p:cNvPr id="183" name="Calculate the weighted sum of the input signals.…"/>
          <p:cNvSpPr txBox="1"/>
          <p:nvPr>
            <p:ph type="body" sz="quarter" idx="1"/>
          </p:nvPr>
        </p:nvSpPr>
        <p:spPr>
          <a:prstGeom prst="rect">
            <a:avLst/>
          </a:prstGeom>
        </p:spPr>
        <p:txBody>
          <a:bodyPr/>
          <a:lstStyle/>
          <a:p>
            <a:pPr defTabSz="850391">
              <a:defRPr sz="1302"/>
            </a:pPr>
            <a:r>
              <a:t>Calculate the weighted sum of the input signals.</a:t>
            </a:r>
          </a:p>
          <a:p>
            <a:pPr defTabSz="850391">
              <a:defRPr sz="1302"/>
            </a:pPr>
            <a:r>
              <a:t>Then pass it through the (usually nonlinear) activation function.</a:t>
            </a:r>
          </a:p>
          <a:p>
            <a:pPr defTabSz="850391">
              <a:defRPr sz="1302"/>
            </a:pPr>
            <a:r>
              <a:t>The resulting “activation” will be the output, or fed to the next neuron layer.</a:t>
            </a:r>
          </a:p>
        </p:txBody>
      </p:sp>
      <p:sp>
        <p:nvSpPr>
          <p:cNvPr id="184" name="Artificial Neural Networks, wikibooks.org, 2013"/>
          <p:cNvSpPr txBox="1"/>
          <p:nvPr/>
        </p:nvSpPr>
        <p:spPr>
          <a:xfrm>
            <a:off x="551190" y="6336224"/>
            <a:ext cx="2991183"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1200"/>
              </a:spcBef>
              <a:defRPr b="1" sz="1100">
                <a:latin typeface="Times"/>
                <a:ea typeface="Times"/>
                <a:cs typeface="Times"/>
                <a:sym typeface="Times"/>
              </a:defRPr>
            </a:pPr>
            <a:r>
              <a:t>Artificial Neural Networks, </a:t>
            </a:r>
            <a:r>
              <a:rPr u="sng">
                <a:solidFill>
                  <a:srgbClr val="0000FF"/>
                </a:solidFill>
                <a:uFill>
                  <a:solidFill>
                    <a:srgbClr val="0000FF"/>
                  </a:solidFill>
                </a:uFill>
                <a:hlinkClick r:id="rId3" invalidUrl="" action="" tgtFrame="" tooltip="" history="1" highlightClick="0" endSnd="0"/>
              </a:rPr>
              <a:t>wikibooks.org</a:t>
            </a:r>
            <a:r>
              <a:rPr b="0"/>
              <a:t>, 2013</a:t>
            </a:r>
            <a:endParaRPr b="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Basic principle of learning for neural networks"/>
          <p:cNvSpPr txBox="1"/>
          <p:nvPr>
            <p:ph type="title"/>
          </p:nvPr>
        </p:nvSpPr>
        <p:spPr>
          <a:prstGeom prst="rect">
            <a:avLst/>
          </a:prstGeom>
        </p:spPr>
        <p:txBody>
          <a:bodyPr/>
          <a:lstStyle/>
          <a:p>
            <a:pPr/>
            <a:r>
              <a:t>Basic principle of learning for neural networks</a:t>
            </a:r>
          </a:p>
        </p:txBody>
      </p:sp>
      <p:pic>
        <p:nvPicPr>
          <p:cNvPr id="188" name="Picture Placeholder 2" descr="Picture Placeholder 2"/>
          <p:cNvPicPr>
            <a:picLocks noChangeAspect="1"/>
          </p:cNvPicPr>
          <p:nvPr>
            <p:ph type="pic" idx="13"/>
          </p:nvPr>
        </p:nvPicPr>
        <p:blipFill>
          <a:blip r:embed="rId3">
            <a:extLst/>
          </a:blip>
          <a:srcRect l="0" t="4413" r="0" b="4413"/>
          <a:stretch>
            <a:fillRect/>
          </a:stretch>
        </p:blipFill>
        <p:spPr>
          <a:prstGeom prst="rect">
            <a:avLst/>
          </a:prstGeom>
        </p:spPr>
      </p:pic>
      <p:sp>
        <p:nvSpPr>
          <p:cNvPr id="189" name="Modify the connection weights so as to reduce the loss"/>
          <p:cNvSpPr txBox="1"/>
          <p:nvPr>
            <p:ph type="body" sz="quarter" idx="1"/>
          </p:nvPr>
        </p:nvSpPr>
        <p:spPr>
          <a:xfrm>
            <a:off x="1792288" y="5427028"/>
            <a:ext cx="5486401" cy="804863"/>
          </a:xfrm>
          <a:prstGeom prst="rect">
            <a:avLst/>
          </a:prstGeom>
        </p:spPr>
        <p:txBody>
          <a:bodyPr/>
          <a:lstStyle/>
          <a:p>
            <a:pPr/>
            <a:r>
              <a:t>Modify the connection weights so as to reduce the loss</a:t>
            </a:r>
          </a:p>
        </p:txBody>
      </p:sp>
      <p:sp>
        <p:nvSpPr>
          <p:cNvPr id="190" name="https://arxiv.org/pdf/1712.04301.pdf"/>
          <p:cNvSpPr txBox="1"/>
          <p:nvPr/>
        </p:nvSpPr>
        <p:spPr>
          <a:xfrm>
            <a:off x="633449" y="6437495"/>
            <a:ext cx="2603294"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https://arxiv.org/pdf/1712.04301.pdf</a:t>
            </a:r>
          </a:p>
        </p:txBody>
      </p:sp>
      <p:sp>
        <p:nvSpPr>
          <p:cNvPr id="191" name="Deep Learning for IoT Big Data and Streaming Analytics: A Survey"/>
          <p:cNvSpPr txBox="1"/>
          <p:nvPr/>
        </p:nvSpPr>
        <p:spPr>
          <a:xfrm>
            <a:off x="569846" y="5748746"/>
            <a:ext cx="482660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300"/>
              </a:spcBef>
              <a:defRPr sz="1400"/>
            </a:lvl1pPr>
          </a:lstStyle>
          <a:p>
            <a:pPr/>
            <a:r>
              <a:t>Deep Learning for IoT Big Data and Streaming Analytics: A Survey </a:t>
            </a:r>
          </a:p>
        </p:txBody>
      </p:sp>
      <p:sp>
        <p:nvSpPr>
          <p:cNvPr id="192" name="Mehdi Mohammadi, Graduate Student Member, IEEE,  Ala Al-Fuqaha, Senior Member, IEEE,…"/>
          <p:cNvSpPr txBox="1"/>
          <p:nvPr/>
        </p:nvSpPr>
        <p:spPr>
          <a:xfrm>
            <a:off x="672097" y="5983537"/>
            <a:ext cx="4873214" cy="6720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000"/>
            </a:pPr>
            <a:r>
              <a:t>Mehdi Mohammadi, Graduate Student Member, IEEE,  Ala Al-Fuqaha, Senior Member, IEEE, </a:t>
            </a:r>
          </a:p>
          <a:p>
            <a:pPr>
              <a:spcBef>
                <a:spcPts val="300"/>
              </a:spcBef>
              <a:defRPr sz="1000"/>
            </a:pPr>
            <a:r>
              <a:t>Sameh Sorour, Senior Member, IEEE, Mohsen Guizani, Fellow, IEEE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AI for prediction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Applications of MLP with BP"/>
          <p:cNvSpPr txBox="1"/>
          <p:nvPr>
            <p:ph type="title"/>
          </p:nvPr>
        </p:nvSpPr>
        <p:spPr>
          <a:prstGeom prst="rect">
            <a:avLst/>
          </a:prstGeom>
        </p:spPr>
        <p:txBody>
          <a:bodyPr/>
          <a:lstStyle/>
          <a:p>
            <a:pPr/>
            <a:r>
              <a:t>Applications of MLP with BP</a:t>
            </a:r>
          </a:p>
        </p:txBody>
      </p:sp>
      <p:sp>
        <p:nvSpPr>
          <p:cNvPr id="206" name="Very efficient for learning with relatively low-dimensional inputs…"/>
          <p:cNvSpPr txBox="1"/>
          <p:nvPr>
            <p:ph type="body" idx="1"/>
          </p:nvPr>
        </p:nvSpPr>
        <p:spPr>
          <a:prstGeom prst="rect">
            <a:avLst/>
          </a:prstGeom>
        </p:spPr>
        <p:txBody>
          <a:bodyPr/>
          <a:lstStyle/>
          <a:p>
            <a:pPr/>
            <a:r>
              <a:t>Very efficient for learning with relatively low-dimensional inputs</a:t>
            </a:r>
          </a:p>
          <a:p>
            <a:pPr/>
            <a:r>
              <a:t>High dimensional data, like image, sound, video, should be pre-processed into low-dimensional feature vectors</a:t>
            </a:r>
          </a:p>
          <a:p>
            <a:pPr/>
            <a:r>
              <a:t>Over-fitting can occur with high internal degrees of freedom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upport Vector Machine (SVM)"/>
          <p:cNvSpPr txBox="1"/>
          <p:nvPr>
            <p:ph type="title"/>
          </p:nvPr>
        </p:nvSpPr>
        <p:spPr>
          <a:prstGeom prst="rect">
            <a:avLst/>
          </a:prstGeom>
        </p:spPr>
        <p:txBody>
          <a:bodyPr/>
          <a:lstStyle/>
          <a:p>
            <a:pPr/>
            <a:r>
              <a:t>Support Vector Machine (SVM)</a:t>
            </a:r>
          </a:p>
        </p:txBody>
      </p:sp>
      <p:sp>
        <p:nvSpPr>
          <p:cNvPr id="209" name="Support vector machines are binary classifiers, using the maximum-margin hyperplane that separates classes, modeling class probabilities.…"/>
          <p:cNvSpPr txBox="1"/>
          <p:nvPr>
            <p:ph type="body" idx="1"/>
          </p:nvPr>
        </p:nvSpPr>
        <p:spPr>
          <a:xfrm>
            <a:off x="457200" y="1600200"/>
            <a:ext cx="8229600" cy="4462880"/>
          </a:xfrm>
          <a:prstGeom prst="rect">
            <a:avLst/>
          </a:prstGeom>
        </p:spPr>
        <p:txBody>
          <a:bodyPr/>
          <a:lstStyle/>
          <a:p>
            <a:pPr/>
            <a:r>
              <a:t>Support vector machines are binary classifiers, using the maximum-margin hyperplane that separates classes, modeling class probabilities.</a:t>
            </a:r>
          </a:p>
          <a:p>
            <a:pPr/>
            <a:r>
              <a:t>The maximum-margin hyperplane is found from training data </a:t>
            </a:r>
          </a:p>
          <a:p>
            <a:pPr/>
            <a:r>
              <a:t>For linearly separable cases, the hyperplane is found in the space spanned by the input vectors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upport Vector Machine"/>
          <p:cNvSpPr txBox="1"/>
          <p:nvPr>
            <p:ph type="title"/>
          </p:nvPr>
        </p:nvSpPr>
        <p:spPr>
          <a:prstGeom prst="rect">
            <a:avLst/>
          </a:prstGeom>
        </p:spPr>
        <p:txBody>
          <a:bodyPr/>
          <a:lstStyle/>
          <a:p>
            <a:pPr/>
            <a:r>
              <a:t>Support Vector Machine</a:t>
            </a:r>
          </a:p>
        </p:txBody>
      </p:sp>
      <p:pic>
        <p:nvPicPr>
          <p:cNvPr id="215" name="Picture Placeholder 2" descr="Picture Placeholder 2"/>
          <p:cNvPicPr>
            <a:picLocks noChangeAspect="1"/>
          </p:cNvPicPr>
          <p:nvPr>
            <p:ph type="pic" idx="13"/>
          </p:nvPr>
        </p:nvPicPr>
        <p:blipFill>
          <a:blip r:embed="rId2">
            <a:extLst/>
          </a:blip>
          <a:srcRect l="0" t="619" r="0" b="619"/>
          <a:stretch>
            <a:fillRect/>
          </a:stretch>
        </p:blipFill>
        <p:spPr>
          <a:xfrm>
            <a:off x="2447014" y="612775"/>
            <a:ext cx="4176948" cy="4114800"/>
          </a:xfrm>
          <a:prstGeom prst="rect">
            <a:avLst/>
          </a:prstGeom>
        </p:spPr>
      </p:pic>
      <p:sp>
        <p:nvSpPr>
          <p:cNvPr id="216" name="Finding the separating hyperplane between classes…"/>
          <p:cNvSpPr txBox="1"/>
          <p:nvPr>
            <p:ph type="body" sz="quarter" idx="1"/>
          </p:nvPr>
        </p:nvSpPr>
        <p:spPr>
          <a:prstGeom prst="rect">
            <a:avLst/>
          </a:prstGeom>
        </p:spPr>
        <p:txBody>
          <a:bodyPr/>
          <a:lstStyle/>
          <a:p>
            <a:pPr/>
            <a:r>
              <a:t>Finding the separating hyperplane between classes</a:t>
            </a:r>
          </a:p>
          <a:p>
            <a:pPr/>
            <a:r>
              <a:t>even when there is no linear separation</a:t>
            </a:r>
          </a:p>
        </p:txBody>
      </p:sp>
      <p:sp>
        <p:nvSpPr>
          <p:cNvPr id="217" name="https://commons.wikimedia.org/wiki/File:Svm_10_perceptron.JPG"/>
          <p:cNvSpPr txBox="1"/>
          <p:nvPr/>
        </p:nvSpPr>
        <p:spPr>
          <a:xfrm>
            <a:off x="2452819" y="4691379"/>
            <a:ext cx="4238363"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https://commons.wikimedia.org/wiki/File:Svm_10_perceptron.JPG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wo classes to be learnt by a SVM classifier"/>
          <p:cNvSpPr txBox="1"/>
          <p:nvPr>
            <p:ph type="title"/>
          </p:nvPr>
        </p:nvSpPr>
        <p:spPr>
          <a:prstGeom prst="rect">
            <a:avLst/>
          </a:prstGeom>
        </p:spPr>
        <p:txBody>
          <a:bodyPr/>
          <a:lstStyle/>
          <a:p>
            <a:pPr/>
            <a:r>
              <a:t>Two classes to be learnt by a SVM classifier</a:t>
            </a:r>
          </a:p>
        </p:txBody>
      </p:sp>
      <p:pic>
        <p:nvPicPr>
          <p:cNvPr id="220" name="Picture Placeholder 2" descr="Picture Placeholder 2"/>
          <p:cNvPicPr>
            <a:picLocks noChangeAspect="1"/>
          </p:cNvPicPr>
          <p:nvPr>
            <p:ph type="pic" idx="13"/>
          </p:nvPr>
        </p:nvPicPr>
        <p:blipFill>
          <a:blip r:embed="rId2">
            <a:extLst/>
          </a:blip>
          <a:srcRect l="0" t="0" r="0" b="0"/>
          <a:stretch>
            <a:fillRect/>
          </a:stretch>
        </p:blipFill>
        <p:spPr>
          <a:xfrm>
            <a:off x="1945489" y="1038973"/>
            <a:ext cx="5253022" cy="3262404"/>
          </a:xfrm>
          <a:prstGeom prst="rect">
            <a:avLst/>
          </a:prstGeom>
        </p:spPr>
      </p:pic>
      <p:sp>
        <p:nvSpPr>
          <p:cNvPr id="221" name="Body"/>
          <p:cNvSpPr txBox="1"/>
          <p:nvPr>
            <p:ph type="body" sz="quarter" idx="1"/>
          </p:nvPr>
        </p:nvSpPr>
        <p:spPr>
          <a:prstGeom prst="rect">
            <a:avLst/>
          </a:prstGeom>
        </p:spPr>
        <p:txBody>
          <a:bodyPr/>
          <a:lstStyle/>
          <a:p>
            <a:pPr/>
          </a:p>
        </p:txBody>
      </p:sp>
      <p:sp>
        <p:nvSpPr>
          <p:cNvPr id="222" name="Wolfram Research, Inc., Mathematica, Version 11.3, Champaign, IL (2018)."/>
          <p:cNvSpPr txBox="1"/>
          <p:nvPr/>
        </p:nvSpPr>
        <p:spPr>
          <a:xfrm>
            <a:off x="882024" y="5866606"/>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An SVM with a Radial Basis Function kernel"/>
          <p:cNvSpPr txBox="1"/>
          <p:nvPr>
            <p:ph type="title"/>
          </p:nvPr>
        </p:nvSpPr>
        <p:spPr>
          <a:prstGeom prst="rect">
            <a:avLst/>
          </a:prstGeom>
        </p:spPr>
        <p:txBody>
          <a:bodyPr/>
          <a:lstStyle/>
          <a:p>
            <a:pPr/>
            <a:r>
              <a:t>An SVM with a Radial Basis Function kernel</a:t>
            </a:r>
          </a:p>
        </p:txBody>
      </p:sp>
      <p:pic>
        <p:nvPicPr>
          <p:cNvPr id="225" name="Picture Placeholder 2" descr="Picture Placeholder 2"/>
          <p:cNvPicPr>
            <a:picLocks noChangeAspect="1"/>
          </p:cNvPicPr>
          <p:nvPr>
            <p:ph type="pic" idx="13"/>
          </p:nvPr>
        </p:nvPicPr>
        <p:blipFill>
          <a:blip r:embed="rId2">
            <a:extLst/>
          </a:blip>
          <a:srcRect l="0" t="0" r="0" b="3752"/>
          <a:stretch>
            <a:fillRect/>
          </a:stretch>
        </p:blipFill>
        <p:spPr>
          <a:xfrm>
            <a:off x="1989539" y="745644"/>
            <a:ext cx="5091899" cy="3981931"/>
          </a:xfrm>
          <a:prstGeom prst="rect">
            <a:avLst/>
          </a:prstGeom>
        </p:spPr>
      </p:pic>
      <p:sp>
        <p:nvSpPr>
          <p:cNvPr id="226" name="Body"/>
          <p:cNvSpPr txBox="1"/>
          <p:nvPr>
            <p:ph type="body" sz="quarter" idx="1"/>
          </p:nvPr>
        </p:nvSpPr>
        <p:spPr>
          <a:prstGeom prst="rect">
            <a:avLst/>
          </a:prstGeom>
        </p:spPr>
        <p:txBody>
          <a:bodyPr/>
          <a:lstStyle/>
          <a:p>
            <a:pPr/>
          </a:p>
        </p:txBody>
      </p:sp>
      <p:sp>
        <p:nvSpPr>
          <p:cNvPr id="227" name="Wolfram Research, Inc., Mathematica, Version 11.3, Champaign, IL (2018)."/>
          <p:cNvSpPr txBox="1"/>
          <p:nvPr/>
        </p:nvSpPr>
        <p:spPr>
          <a:xfrm>
            <a:off x="678824" y="5889413"/>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ummary of the lecture"/>
          <p:cNvSpPr txBox="1"/>
          <p:nvPr>
            <p:ph type="title"/>
          </p:nvPr>
        </p:nvSpPr>
        <p:spPr>
          <a:prstGeom prst="rect">
            <a:avLst/>
          </a:prstGeom>
        </p:spPr>
        <p:txBody>
          <a:bodyPr/>
          <a:lstStyle/>
          <a:p>
            <a:pPr/>
            <a:r>
              <a:t>Summary of the lecture</a:t>
            </a:r>
          </a:p>
        </p:txBody>
      </p:sp>
      <p:sp>
        <p:nvSpPr>
          <p:cNvPr id="230" name="We have reviewed some of the most common methods for learning from samples: linear regression, multi-layer perceptrons, and Support Vector Machines.…"/>
          <p:cNvSpPr txBox="1"/>
          <p:nvPr>
            <p:ph type="body" idx="1"/>
          </p:nvPr>
        </p:nvSpPr>
        <p:spPr>
          <a:xfrm>
            <a:off x="457200" y="1600200"/>
            <a:ext cx="8229600" cy="4827758"/>
          </a:xfrm>
          <a:prstGeom prst="rect">
            <a:avLst/>
          </a:prstGeom>
        </p:spPr>
        <p:txBody>
          <a:bodyPr/>
          <a:lstStyle/>
          <a:p>
            <a:pPr marL="0" indent="0">
              <a:buSzTx/>
              <a:buFontTx/>
              <a:buNone/>
            </a:pPr>
            <a:r>
              <a:t>We have reviewed some of the most common methods for learning from samples: linear regression, multi-layer perceptrons, and Support Vector Machines.</a:t>
            </a:r>
          </a:p>
          <a:p>
            <a:pPr marL="0" indent="0">
              <a:buSzTx/>
              <a:buFontTx/>
              <a:buNone/>
            </a:pPr>
            <a:r>
              <a:t>The methods of this lecture can be used to deal with predicting new cases from a set of collected observations. </a:t>
            </a:r>
          </a:p>
          <a:p>
            <a:pPr marL="0" indent="0">
              <a:buSzTx/>
              <a:buFontTx/>
              <a:buNone/>
            </a:pPr>
            <a:r>
              <a:t>This lecture is a preparation before continuing with Deep Learning for similar tasks.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fter collecting field data, we might want to predict what would happen in cases that were not among the data points.…"/>
          <p:cNvSpPr txBox="1"/>
          <p:nvPr>
            <p:ph type="body" idx="1"/>
          </p:nvPr>
        </p:nvSpPr>
        <p:spPr>
          <a:xfrm>
            <a:off x="457200" y="1600200"/>
            <a:ext cx="8229600" cy="4796452"/>
          </a:xfrm>
          <a:prstGeom prst="rect">
            <a:avLst/>
          </a:prstGeom>
        </p:spPr>
        <p:txBody>
          <a:bodyPr/>
          <a:lstStyle/>
          <a:p>
            <a:pPr marL="0" indent="0">
              <a:buSzTx/>
              <a:buFontTx/>
              <a:buNone/>
            </a:pPr>
            <a:r>
              <a:t>After collecting field data, we might want to predict what would happen in cases that were not among the data points. </a:t>
            </a:r>
          </a:p>
          <a:p>
            <a:pPr marL="0" indent="0">
              <a:buSzTx/>
              <a:buFontTx/>
              <a:buNone/>
            </a:pPr>
            <a:r>
              <a:t>We will learn some common and simple methods that create a predictor from a set of training data. That predictor then can be fed a new data point and its output will provide an estimate of what would be observed in that case.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Where are we in the Course?"/>
          <p:cNvSpPr txBox="1"/>
          <p:nvPr>
            <p:ph type="title"/>
          </p:nvPr>
        </p:nvSpPr>
        <p:spPr>
          <a:prstGeom prst="rect">
            <a:avLst/>
          </a:prstGeom>
        </p:spPr>
        <p:txBody>
          <a:bodyPr/>
          <a:lstStyle/>
          <a:p>
            <a:pPr/>
            <a:r>
              <a:t>Where are we in the Course?</a:t>
            </a:r>
          </a:p>
        </p:txBody>
      </p:sp>
      <p:sp>
        <p:nvSpPr>
          <p:cNvPr id="140"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defRPr b="1"/>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Lecture 5: Prediction with AI"/>
          <p:cNvSpPr txBox="1"/>
          <p:nvPr>
            <p:ph type="title"/>
          </p:nvPr>
        </p:nvSpPr>
        <p:spPr>
          <a:prstGeom prst="rect">
            <a:avLst/>
          </a:prstGeom>
        </p:spPr>
        <p:txBody>
          <a:bodyPr/>
          <a:lstStyle/>
          <a:p>
            <a:pPr/>
            <a:r>
              <a:t>Lecture 5: Prediction with AI</a:t>
            </a:r>
          </a:p>
        </p:txBody>
      </p:sp>
      <p:sp>
        <p:nvSpPr>
          <p:cNvPr id="143" name="Learning from samples…"/>
          <p:cNvSpPr txBox="1"/>
          <p:nvPr>
            <p:ph type="body" idx="1"/>
          </p:nvPr>
        </p:nvSpPr>
        <p:spPr>
          <a:prstGeom prst="rect">
            <a:avLst/>
          </a:prstGeom>
        </p:spPr>
        <p:txBody>
          <a:bodyPr/>
          <a:lstStyle/>
          <a:p>
            <a:pPr/>
            <a:r>
              <a:t>Learning from samples</a:t>
            </a:r>
          </a:p>
          <a:p>
            <a:pPr/>
            <a:r>
              <a:t>Supervised learning algorithms</a:t>
            </a:r>
          </a:p>
          <a:p>
            <a:pPr/>
            <a:r>
              <a:t>Multi-layer neural networks</a:t>
            </a:r>
          </a:p>
          <a:p>
            <a:pPr/>
            <a:r>
              <a:t>Support Vector Machines</a:t>
            </a:r>
          </a:p>
          <a:p>
            <a:pPr/>
            <a:r>
              <a:t>Deep Learning for prediction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arning vs. memorization"/>
          <p:cNvSpPr txBox="1"/>
          <p:nvPr>
            <p:ph type="title"/>
          </p:nvPr>
        </p:nvSpPr>
        <p:spPr>
          <a:prstGeom prst="rect">
            <a:avLst/>
          </a:prstGeom>
        </p:spPr>
        <p:txBody>
          <a:bodyPr/>
          <a:lstStyle/>
          <a:p>
            <a:pPr/>
            <a:r>
              <a:t>Learning vs. memorization</a:t>
            </a:r>
          </a:p>
        </p:txBody>
      </p:sp>
      <p:sp>
        <p:nvSpPr>
          <p:cNvPr id="146" name="Imagine showing the computer a picture of a cat, saying “A cat”. Computer says: “OK”…"/>
          <p:cNvSpPr txBox="1"/>
          <p:nvPr>
            <p:ph type="body" idx="1"/>
          </p:nvPr>
        </p:nvSpPr>
        <p:spPr>
          <a:prstGeom prst="rect">
            <a:avLst/>
          </a:prstGeom>
        </p:spPr>
        <p:txBody>
          <a:bodyPr/>
          <a:lstStyle/>
          <a:p>
            <a:pPr/>
            <a:r>
              <a:t>Imagine showing the computer a picture of a cat, saying “A cat”. Computer says: “OK”</a:t>
            </a:r>
          </a:p>
          <a:p>
            <a:pPr/>
            <a:r>
              <a:t>Show another cat; computer: “OK”</a:t>
            </a:r>
          </a:p>
          <a:p>
            <a:pPr/>
            <a:r>
              <a:t>Show a dog, saying “A dog”; computer: “OK”</a:t>
            </a:r>
          </a:p>
          <a:p>
            <a:pPr/>
            <a:r>
              <a:t>Show the first cat again, asking “What is this?”; computer says “A cat.”</a:t>
            </a:r>
          </a:p>
          <a:p>
            <a:pPr/>
            <a:r>
              <a:t>Now show a third cat; computer says “No idea”. Is this what we want?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What is “learning”?"/>
          <p:cNvSpPr txBox="1"/>
          <p:nvPr>
            <p:ph type="title"/>
          </p:nvPr>
        </p:nvSpPr>
        <p:spPr>
          <a:prstGeom prst="rect">
            <a:avLst/>
          </a:prstGeom>
        </p:spPr>
        <p:txBody>
          <a:bodyPr/>
          <a:lstStyle/>
          <a:p>
            <a:pPr lvl="1"/>
            <a:r>
              <a:t>What is “learning”?</a:t>
            </a:r>
          </a:p>
        </p:txBody>
      </p:sp>
      <p:sp>
        <p:nvSpPr>
          <p:cNvPr id="151" name="In the context of prediction, learning is the creation of a function for estimating an unknown variable…"/>
          <p:cNvSpPr txBox="1"/>
          <p:nvPr>
            <p:ph type="body" idx="1"/>
          </p:nvPr>
        </p:nvSpPr>
        <p:spPr>
          <a:prstGeom prst="rect">
            <a:avLst/>
          </a:prstGeom>
        </p:spPr>
        <p:txBody>
          <a:bodyPr/>
          <a:lstStyle/>
          <a:p>
            <a:pPr/>
            <a:r>
              <a:t>In the context of prediction, learning is the creation of a function for estimating an unknown variable</a:t>
            </a:r>
          </a:p>
          <a:p>
            <a:pPr/>
            <a:r>
              <a:t>The function should minimize the expectation of the error of estimation</a:t>
            </a:r>
          </a:p>
          <a:p>
            <a:pPr/>
            <a:r>
              <a:t>The function should use available observations and possibly a-priori knowledge about the domain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The true distribution p of the data is unknown, we can only infer it from sample pairs of (x,y)…"/>
          <p:cNvSpPr txBox="1"/>
          <p:nvPr>
            <p:ph type="body" idx="1"/>
          </p:nvPr>
        </p:nvSpPr>
        <p:spPr>
          <a:xfrm>
            <a:off x="457200" y="1449868"/>
            <a:ext cx="8229600" cy="4525964"/>
          </a:xfrm>
          <a:prstGeom prst="rect">
            <a:avLst/>
          </a:prstGeom>
        </p:spPr>
        <p:txBody>
          <a:bodyPr/>
          <a:lstStyle/>
          <a:p>
            <a:pPr/>
            <a:r>
              <a:t>The true distribution </a:t>
            </a:r>
            <a:r>
              <a:rPr i="1"/>
              <a:t>p</a:t>
            </a:r>
            <a:r>
              <a:t> of the data is unknown, we can only infer it from sample pairs of (</a:t>
            </a:r>
            <a:r>
              <a:rPr i="1"/>
              <a:t>x,y</a:t>
            </a:r>
            <a:r>
              <a:t>)</a:t>
            </a:r>
          </a:p>
          <a:p>
            <a:pPr/>
            <a:r>
              <a:t>Thus the best we can do is finding a mapping  that fits the samples, hoping that it will fit also other, unknown samples</a:t>
            </a:r>
          </a:p>
          <a:p>
            <a:pPr/>
            <a:r>
              <a:t>Choosing a “good one” between the infinite number of possible mappings is the art of machine learning</a:t>
            </a:r>
          </a:p>
        </p:txBody>
      </p:sp>
      <p:sp>
        <p:nvSpPr>
          <p:cNvPr id="155" name="Learning vs. optimization"/>
          <p:cNvSpPr txBox="1"/>
          <p:nvPr>
            <p:ph type="title"/>
          </p:nvPr>
        </p:nvSpPr>
        <p:spPr>
          <a:prstGeom prst="rect">
            <a:avLst/>
          </a:prstGeom>
        </p:spPr>
        <p:txBody>
          <a:bodyPr/>
          <a:lstStyle/>
          <a:p>
            <a:pPr/>
            <a:r>
              <a:t>Learning vs. optimization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